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5"/>
  </p:notesMasterIdLst>
  <p:handoutMasterIdLst>
    <p:handoutMasterId r:id="rId16"/>
  </p:handoutMasterIdLst>
  <p:sldIdLst>
    <p:sldId id="256" r:id="rId4"/>
    <p:sldId id="280" r:id="rId5"/>
    <p:sldId id="281" r:id="rId6"/>
    <p:sldId id="283" r:id="rId7"/>
    <p:sldId id="278" r:id="rId8"/>
    <p:sldId id="282" r:id="rId9"/>
    <p:sldId id="284" r:id="rId10"/>
    <p:sldId id="279" r:id="rId11"/>
    <p:sldId id="285" r:id="rId12"/>
    <p:sldId id="277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7848EE-553F-4FBA-8096-AA964C2CA4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89228-6B65-478D-98B9-414700B247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63604-CF71-4A2B-BFBF-03EF1A2E1D2C}" type="datetime1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FFBEF-F9A2-4E8F-B037-69D99DE239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D490D-0D70-4E9A-9EB5-25240BE64A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D182F-BADF-44F2-8D71-8000099CC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743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7DE02-7A54-4738-B41B-F28B1F6ED971}" type="datetime1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29841-0581-412B-842A-62B6B9CC1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90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CB07-A319-415A-B171-453CAAC2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BBB0-CA22-4E47-AB09-B9784E40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8900-356C-4A2C-BCF3-2C980A0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6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0FCB-FAD7-4376-B6E4-37358A04F896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0525-5932-4193-BF73-698FAA83B921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2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06AD-579E-4A37-9234-F09BED967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F4111-986F-488F-ABFF-7CE368A54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29D09-E751-4DFF-B512-3C4C36FA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A842-E01A-485E-B060-18F849A50B6A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C70D-FBFA-47A1-8B9C-B83C26B8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A9CE1-8EC3-419D-AFF8-55579849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0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4BB9-87AB-436E-BC5F-6CACACB0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D359-7DA3-4E02-84D3-1ED4C2727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A1547-F111-4F84-B137-A10359E9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7C67-66EE-417B-8119-AF55DB88C46D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E2E4D-B04A-45A8-9197-AFF0F5C8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F6A8-274E-4294-B932-DDF4C0BB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0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0266-D8F7-4EBC-BD9F-27D696B8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A42D6-6235-4599-B05A-2240CE33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CDA7E-61C6-48E1-A0AD-B8150CBA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96C3-7A10-485D-90AF-6D59BEF744DA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F4275-CCED-4244-8725-48DC49FD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7C566-FA6F-4181-9AA4-04C06FF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8FD6-C3FC-4366-AD0F-7BD8CEE0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50BC-EF6F-424E-B81D-6245DD962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9F952-2F44-4E9B-BB6F-5E0D2B889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99B3B-9B8B-4FAB-8CEC-8B7AB371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61B3-F482-4DC3-A688-A3603772D4BA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29AF5-1C79-45EA-8770-8385359F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F6F9D-F631-4814-92AE-0E9BF974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6A12-E5AE-4E5E-9F51-E8F56C5E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0A39-FEAC-456F-83B0-600D72B6C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6672F-BF65-4E6C-A788-ADEC3E7F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4D68AA-C531-4B1B-AF82-A0B7AAED7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564B3-3ED7-4411-BDC4-CF438A7E3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9DE4-6988-4F36-B4C5-B4060790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3D07-62A6-4E8A-AA9C-72BB0652DB85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46ED9-BE5C-4DAE-B779-38EC8C2F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360D7-AF52-46EA-B14C-4FDA618E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3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68CC-B7D2-489E-94C4-0FB94C63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CE19D-150D-4ABC-9ACB-1C9F8E38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6D0D-D1D0-42D6-8BCB-1F9418A24317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2507F-4105-40B1-B21C-D9309F5C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B3BC2-A1B8-4CA6-8720-38FE58DE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3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4AF12-E221-49DF-8D5D-9FAB2FBA7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CA3E-FA89-4CFA-BC26-B102703B585C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5B5DA-B91A-4BBD-A0DB-E4F9CE08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4BD80-F35C-4C2B-ADAE-07F52720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4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DC2E-694F-4BC1-A078-3945AA502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747A-A2D4-4781-A896-4669E40CE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C7080-E42E-4C72-9E8A-36CECB4BC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64C37-20A2-4C27-AC17-503C7AE3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2CC7-3379-4C56-BD4E-6FA5113983C0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2DC37-8DEA-43DA-B2F7-B9915791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2B08B-FD89-4B28-8C68-D0048528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4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29F7-FEA2-4B9D-8682-B0AC5633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AA76C-9802-4052-8AC2-57FA8D93A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2A218-5BE2-42E0-8A00-EED7ECD14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35AFC-979C-48DC-95CE-3DF9599B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675C-E2ED-429B-ABCF-CC67DA48C119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79410-D9B3-41C7-BBE3-468478196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A2299-AF7F-4C2D-80D1-488934F2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2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B506-CAF4-43D7-8624-38A6FBFD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4EF05-D879-4523-A5F9-C97581654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81DA-D0D2-4B6D-83C8-CB0E9F49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8161-74A3-4D4B-897B-38FFDA11F7E6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A3B2-92E6-4B2F-9007-17A10383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43E43-6114-4523-B63D-6E606A7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1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FCCDD-E9CE-4A74-B4CD-FBF6F62A5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BE193-31ED-4C87-BE07-A387C8ECB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5613-FCD9-45D0-A9E9-57538003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78F1-0D09-4028-949A-CEAFB91C9877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1064F-EE91-44A8-9FC3-6BA7A87C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9F83-8C53-4F05-9F1F-34A2091A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8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26B0-15B4-48FB-8B9B-BDD653144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44EF0-CEC3-45BB-94F4-432E97D01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CB07-A319-415A-B171-453CAAC2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509F-6683-46C0-B2AC-A86FA8C8162D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BBB0-CA22-4E47-AB09-B9784E40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8900-356C-4A2C-BCF3-2C980A0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094E3-73FD-45D5-ACFA-8BC24D07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727C3-34DB-4535-84CC-2AE544AF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2FE8-EB48-42AB-B46C-26D987EEAA55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2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CEC-D0F9-49FD-9596-435FA3043702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28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5958-CAD1-41B6-95E6-74DBF706CDD8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1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3B85-10EB-4E40-9BAB-3B8E7634C8D8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3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11AE-8BE1-4C8D-92BD-EF6ED2F68689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73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75D6-CB88-4D04-9E8A-BD92DC43FB46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5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23DA-9E17-448B-8AF3-4E4871D7B5C8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56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C6A9-00C6-4F53-9B88-2F142187ECF1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206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86DA-6F6A-452D-8CB9-FF9AD23235BA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6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B738-69A5-4FBB-A3E5-7B93FC4F2CA8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1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4D6A-1340-4861-92A1-1433436940C3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C2D-7FBC-419C-BB0B-DB914C7207F8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0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C14C-2594-40E9-B217-4C5668DA9B57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2008-4A01-4B8C-BA68-E3295298BF86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947C-26EE-4CD0-BF84-F4E3B0274BBD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EA58-AF42-4BBA-A116-A334D3B9686C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544A-D34C-4FEC-941C-022016A63C99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E2EB-11E3-4A6C-B471-3F4DC2D7E0D8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9DB8C8-9DDE-4DE4-96DD-CFB9BB34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CAACF-3705-4EB4-B030-3AD865B69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F70FB-AFC9-4455-8BDE-A3CA8467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02C9-4322-454C-A1E9-2A2918EE2C52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B041C-69CB-4664-AAD3-5643B8DAE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0140F-3F27-4750-A726-3C59E3D1B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1AD8-C9EA-4E42-BD20-330987F42411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E510-714B-4281-BFF7-83FD936E800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48978" y="1741888"/>
            <a:ext cx="10696575" cy="2096570"/>
          </a:xfrm>
        </p:spPr>
        <p:txBody>
          <a:bodyPr>
            <a:noAutofit/>
          </a:bodyPr>
          <a:lstStyle/>
          <a:p>
            <a:pPr algn="ctr"/>
            <a:r>
              <a:rPr lang="sr-Cyrl-RS" sz="6000" b="1" dirty="0"/>
              <a:t>Појачавач са комплементарним паром  транзистора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7BC8C-EEB2-41FC-A1A2-1E5E03327FC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00199" y="501651"/>
            <a:ext cx="4410075" cy="450850"/>
          </a:xfrm>
        </p:spPr>
        <p:txBody>
          <a:bodyPr/>
          <a:lstStyle/>
          <a:p>
            <a:pPr marL="0" indent="0">
              <a:buNone/>
            </a:pPr>
            <a:r>
              <a:rPr lang="sr-Cyrl-RS" sz="2400" dirty="0"/>
              <a:t>Лабораторијска вежба</a:t>
            </a:r>
            <a:r>
              <a:rPr lang="en-US" sz="2400" dirty="0"/>
              <a:t> </a:t>
            </a:r>
            <a:r>
              <a:rPr lang="sr-Cyrl-RS" sz="2400" dirty="0"/>
              <a:t>број.  1</a:t>
            </a:r>
            <a:r>
              <a:rPr lang="en-US" sz="2400" dirty="0"/>
              <a:t>1</a:t>
            </a:r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99ACD3F-9B46-4018-ACBE-AF087F59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2BA7-21EE-4B84-94C5-0FB6078894A5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700D07F-D840-4E24-BE32-76EFD52E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F53D33A-F971-405E-99E5-A9B026AD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4D96B5-B29D-4097-A452-AA769A524FCC}"/>
              </a:ext>
            </a:extLst>
          </p:cNvPr>
          <p:cNvSpPr/>
          <p:nvPr/>
        </p:nvSpPr>
        <p:spPr>
          <a:xfrm>
            <a:off x="1779914" y="5104005"/>
            <a:ext cx="86321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/>
              <a:t>Вежба се изводи симулацијом у програмском пакету</a:t>
            </a:r>
            <a:r>
              <a:rPr lang="en-US" sz="2400" dirty="0"/>
              <a:t> NI Multisim</a:t>
            </a:r>
            <a:endParaRPr lang="sr-Cyrl-RS" sz="2400" dirty="0"/>
          </a:p>
          <a:p>
            <a:pPr algn="ctr"/>
            <a:r>
              <a:rPr lang="sr-Cyrl-RS" dirty="0"/>
              <a:t>У бази података о компонентама треба да имате транзисторе</a:t>
            </a:r>
          </a:p>
          <a:p>
            <a:pPr algn="ctr"/>
            <a:r>
              <a:rPr lang="en-US" dirty="0"/>
              <a:t>BC286 (2N2222), BD135</a:t>
            </a:r>
            <a:r>
              <a:rPr lang="sr-Cyrl-RS" dirty="0"/>
              <a:t> и </a:t>
            </a:r>
            <a:r>
              <a:rPr lang="en-US" dirty="0"/>
              <a:t>BD136 </a:t>
            </a:r>
            <a:r>
              <a:rPr lang="sr-Cyrl-RS" dirty="0"/>
              <a:t>или да их сами додате са припадајућим моделом</a:t>
            </a:r>
          </a:p>
        </p:txBody>
      </p:sp>
    </p:spTree>
    <p:extLst>
      <p:ext uri="{BB962C8B-B14F-4D97-AF65-F5344CB8AC3E}">
        <p14:creationId xmlns:p14="http://schemas.microsoft.com/office/powerpoint/2010/main" val="62263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CA0E4D-2B1D-4836-9B75-86A4A0A2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0246BC-8A2A-404B-A0BF-6B7B032B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24AD0-EEEA-4E63-A72C-F55C2B96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6A7C7D-74D7-4CAE-A1A7-92247183174D}"/>
              </a:ext>
            </a:extLst>
          </p:cNvPr>
          <p:cNvSpPr/>
          <p:nvPr/>
        </p:nvSpPr>
        <p:spPr>
          <a:xfrm>
            <a:off x="3122711" y="2846817"/>
            <a:ext cx="61890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Слика 2. Таласни облик сигнала на улазу и излазу појачавача.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579FE0-B9E6-469F-81CA-D04C4B54A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808" y="917276"/>
            <a:ext cx="7864518" cy="543907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61C8F6B-DC9A-46B6-9B33-085FB5D5156B}"/>
              </a:ext>
            </a:extLst>
          </p:cNvPr>
          <p:cNvSpPr/>
          <p:nvPr/>
        </p:nvSpPr>
        <p:spPr>
          <a:xfrm>
            <a:off x="533400" y="136525"/>
            <a:ext cx="10096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Слика </a:t>
            </a:r>
            <a:r>
              <a:rPr lang="en-US" dirty="0"/>
              <a:t>5</a:t>
            </a:r>
            <a:r>
              <a:rPr lang="sr-Cyrl-RS" dirty="0"/>
              <a:t>. Након подешавања мирне струје излазних транзистора на 5 </a:t>
            </a:r>
            <a:r>
              <a:rPr lang="en-US" dirty="0"/>
              <a:t>mA </a:t>
            </a:r>
            <a:r>
              <a:rPr lang="sr-Cyrl-RS" dirty="0"/>
              <a:t>(реостат </a:t>
            </a:r>
            <a:r>
              <a:rPr lang="en-US" dirty="0"/>
              <a:t>P1</a:t>
            </a:r>
            <a:r>
              <a:rPr lang="sr-Cyrl-RS" dirty="0"/>
              <a:t>) Обрати пажњу на плаву звездицу – шта се дешава са изобличењима?</a:t>
            </a:r>
          </a:p>
        </p:txBody>
      </p:sp>
      <p:sp>
        <p:nvSpPr>
          <p:cNvPr id="8" name="Star: 6 Points 7">
            <a:extLst>
              <a:ext uri="{FF2B5EF4-FFF2-40B4-BE49-F238E27FC236}">
                <a16:creationId xmlns:a16="http://schemas.microsoft.com/office/drawing/2014/main" id="{66D5C136-163D-43C9-B357-01F839627455}"/>
              </a:ext>
            </a:extLst>
          </p:cNvPr>
          <p:cNvSpPr/>
          <p:nvPr/>
        </p:nvSpPr>
        <p:spPr>
          <a:xfrm>
            <a:off x="4105275" y="2836134"/>
            <a:ext cx="476250" cy="549149"/>
          </a:xfrm>
          <a:prstGeom prst="star6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61422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C18F6-8D08-4948-8BCC-788395CA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E094A-A33C-46A3-B6C3-7CCA3483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17CC6-5A6D-4B5A-B66E-243CEF95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24350B-CE04-4D10-8909-3B2EBD4F3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0" y="2134592"/>
            <a:ext cx="4914900" cy="28040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522D37-658B-4953-A5A1-6E7EE9F38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321" y="2134592"/>
            <a:ext cx="5272679" cy="367664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2F8AC23-3F60-47A8-B95D-EFC7A6D0D920}"/>
              </a:ext>
            </a:extLst>
          </p:cNvPr>
          <p:cNvSpPr/>
          <p:nvPr/>
        </p:nvSpPr>
        <p:spPr>
          <a:xfrm>
            <a:off x="728070" y="1249259"/>
            <a:ext cx="9269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Облик сигнала на улазу и излазу за улазни напон 1</a:t>
            </a:r>
            <a:r>
              <a:rPr lang="en-US" dirty="0"/>
              <a:t>V </a:t>
            </a:r>
            <a:r>
              <a:rPr lang="sr-Cyrl-RS" dirty="0"/>
              <a:t>(слика 6) и улазни напон 1.2 </a:t>
            </a:r>
            <a:r>
              <a:rPr lang="en-US" dirty="0"/>
              <a:t>V</a:t>
            </a:r>
            <a:r>
              <a:rPr lang="sr-Cyrl-RS" dirty="0"/>
              <a:t>(слика 7).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CB951-37C5-44B4-8621-4261F55D6D49}"/>
              </a:ext>
            </a:extLst>
          </p:cNvPr>
          <p:cNvSpPr/>
          <p:nvPr/>
        </p:nvSpPr>
        <p:spPr>
          <a:xfrm>
            <a:off x="756645" y="1677372"/>
            <a:ext cx="1138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Слика 6.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A589E-B241-4855-8958-4B19929617EC}"/>
              </a:ext>
            </a:extLst>
          </p:cNvPr>
          <p:cNvSpPr/>
          <p:nvPr/>
        </p:nvSpPr>
        <p:spPr>
          <a:xfrm>
            <a:off x="6381750" y="1632292"/>
            <a:ext cx="1138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Слика 7.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BC919A-BA27-4C5C-BEB1-07132A4E8B1F}"/>
              </a:ext>
            </a:extLst>
          </p:cNvPr>
          <p:cNvSpPr/>
          <p:nvPr/>
        </p:nvSpPr>
        <p:spPr>
          <a:xfrm>
            <a:off x="756645" y="5127665"/>
            <a:ext cx="1138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27AF49-E874-456C-840E-DE37B1C2BB81}"/>
              </a:ext>
            </a:extLst>
          </p:cNvPr>
          <p:cNvSpPr/>
          <p:nvPr/>
        </p:nvSpPr>
        <p:spPr>
          <a:xfrm>
            <a:off x="728070" y="456260"/>
            <a:ext cx="10584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9</a:t>
            </a:r>
            <a:r>
              <a:rPr lang="sr-Cyrl-RS" dirty="0"/>
              <a:t>.Повећавати напон из генератора функција док напон на излазу (тачка </a:t>
            </a:r>
            <a:r>
              <a:rPr lang="en-US" dirty="0"/>
              <a:t>C) </a:t>
            </a:r>
            <a:r>
              <a:rPr lang="sr-Cyrl-RS" dirty="0"/>
              <a:t> не почне да се приметно изобличује. Вредност напона на излазу је од врха до врха </a:t>
            </a:r>
            <a:r>
              <a:rPr lang="en-US" dirty="0" err="1"/>
              <a:t>Upp</a:t>
            </a:r>
            <a:r>
              <a:rPr lang="en-US" dirty="0"/>
              <a:t>=________________V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1336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2AFB85-9507-428A-8670-2AF67FDD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19DCAA-4ED7-45D4-85C5-82083B1B1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2964E-01A7-4A65-B119-4261FC9D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8E2041-CBC8-4ECB-AF28-6FE6560AC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510" y="437802"/>
            <a:ext cx="7579290" cy="57702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E87C02-34B3-4FC5-868A-E37C9E0D4CED}"/>
              </a:ext>
            </a:extLst>
          </p:cNvPr>
          <p:cNvSpPr/>
          <p:nvPr/>
        </p:nvSpPr>
        <p:spPr>
          <a:xfrm>
            <a:off x="590686" y="253136"/>
            <a:ext cx="1919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/>
              <a:t>Основни подаци</a:t>
            </a:r>
            <a:r>
              <a:rPr lang="en-US" b="1" dirty="0"/>
              <a:t>:</a:t>
            </a:r>
            <a:endParaRPr lang="sr-Cyrl-RS" b="1" dirty="0"/>
          </a:p>
        </p:txBody>
      </p:sp>
    </p:spTree>
    <p:extLst>
      <p:ext uri="{BB962C8B-B14F-4D97-AF65-F5344CB8AC3E}">
        <p14:creationId xmlns:p14="http://schemas.microsoft.com/office/powerpoint/2010/main" val="51603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711F2-269E-4D87-A549-C43F552A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218746-EFB5-43D6-8033-4DA60983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1F7B1-CBBE-43D5-AA22-D3CBDEA2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035C70-2FD5-407A-B930-716E52464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09" y="801666"/>
            <a:ext cx="5804714" cy="54393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4D36A3-34E1-4399-942C-1EF236F70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562" y="801666"/>
            <a:ext cx="5830692" cy="5554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B31D2C3-D2AC-45E7-A092-46DFFEF0F906}"/>
              </a:ext>
            </a:extLst>
          </p:cNvPr>
          <p:cNvSpPr/>
          <p:nvPr/>
        </p:nvSpPr>
        <p:spPr>
          <a:xfrm>
            <a:off x="163290" y="316985"/>
            <a:ext cx="1919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/>
              <a:t>Основни подаци: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510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DF5E95-2C2A-43D3-B00C-5D285BBE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1E4A78-4D4E-48FD-9637-5C1DA93FB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1760B-F232-4BE0-A266-3FF8E251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C150B9-843E-4DBD-9C31-4B2737B78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913" y="1161574"/>
            <a:ext cx="7806931" cy="53343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8AAC83-D122-411C-B3DE-9FD6E341890D}"/>
              </a:ext>
            </a:extLst>
          </p:cNvPr>
          <p:cNvSpPr txBox="1"/>
          <p:nvPr/>
        </p:nvSpPr>
        <p:spPr>
          <a:xfrm>
            <a:off x="815000" y="513506"/>
            <a:ext cx="1105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/>
              <a:t>Задатак: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ADE8D-D08C-489B-B99E-79CBD277E57D}"/>
              </a:ext>
            </a:extLst>
          </p:cNvPr>
          <p:cNvSpPr txBox="1"/>
          <p:nvPr/>
        </p:nvSpPr>
        <p:spPr>
          <a:xfrm>
            <a:off x="1933212" y="526018"/>
            <a:ext cx="808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Нацртати електричну шему у софтверском пакету </a:t>
            </a:r>
            <a:r>
              <a:rPr lang="en-US" dirty="0"/>
              <a:t>NI Multisim</a:t>
            </a:r>
            <a:r>
              <a:rPr lang="sr-Cyrl-RS" dirty="0"/>
              <a:t> према слици 1.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B6CE7D-32DF-4B84-9009-0CCF709CB95C}"/>
              </a:ext>
            </a:extLst>
          </p:cNvPr>
          <p:cNvSpPr txBox="1"/>
          <p:nvPr/>
        </p:nvSpPr>
        <p:spPr>
          <a:xfrm>
            <a:off x="838200" y="1034877"/>
            <a:ext cx="137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Слика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6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DD7950-B061-4074-94FA-4AFFFD9A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E9231-DFA3-4CE9-9DEE-73A6DE417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AD22-731B-40B5-9726-E9613F3C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056099-C510-418B-A4FA-3C5DAFC9CC6C}"/>
              </a:ext>
            </a:extLst>
          </p:cNvPr>
          <p:cNvSpPr/>
          <p:nvPr/>
        </p:nvSpPr>
        <p:spPr>
          <a:xfrm>
            <a:off x="390245" y="1573820"/>
            <a:ext cx="11411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3.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Искључити улазни сигнал. Кратко спојити реостат </a:t>
            </a:r>
            <a:r>
              <a:rPr lang="en-US" dirty="0"/>
              <a:t>P1 </a:t>
            </a:r>
            <a:r>
              <a:rPr lang="sr-Cyrl-RS" dirty="0"/>
              <a:t>и са реостатом </a:t>
            </a:r>
            <a:r>
              <a:rPr lang="en-US" dirty="0"/>
              <a:t>P2</a:t>
            </a:r>
            <a:r>
              <a:rPr lang="sr-Cyrl-RS" dirty="0"/>
              <a:t> подесити да једносмерни напон у тачки </a:t>
            </a:r>
            <a:r>
              <a:rPr lang="en-US" dirty="0"/>
              <a:t>C </a:t>
            </a:r>
            <a:r>
              <a:rPr lang="sr-Cyrl-RS" dirty="0"/>
              <a:t>буде једнак половини вредности напона напајања појачавача</a:t>
            </a:r>
            <a:r>
              <a:rPr lang="en-US" dirty="0"/>
              <a:t> (</a:t>
            </a:r>
            <a:r>
              <a:rPr lang="sr-Cyrl-RS" dirty="0"/>
              <a:t>слика 2).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530258-272F-4724-9406-298AF0AE439B}"/>
              </a:ext>
            </a:extLst>
          </p:cNvPr>
          <p:cNvSpPr/>
          <p:nvPr/>
        </p:nvSpPr>
        <p:spPr>
          <a:xfrm>
            <a:off x="390246" y="2705741"/>
            <a:ext cx="11411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4.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На улаз појачавача </a:t>
            </a:r>
            <a:r>
              <a:rPr lang="en-US" dirty="0"/>
              <a:t>(</a:t>
            </a:r>
            <a:r>
              <a:rPr lang="sr-Cyrl-RS" dirty="0"/>
              <a:t>тачка А</a:t>
            </a:r>
            <a:r>
              <a:rPr lang="en-US" dirty="0"/>
              <a:t>)</a:t>
            </a:r>
            <a:r>
              <a:rPr lang="sr-Cyrl-RS" dirty="0"/>
              <a:t> прикључити први канал а на његов излаз </a:t>
            </a:r>
            <a:r>
              <a:rPr lang="en-US" dirty="0"/>
              <a:t>(</a:t>
            </a:r>
            <a:r>
              <a:rPr lang="sr-Cyrl-RS" dirty="0"/>
              <a:t>тачка </a:t>
            </a:r>
            <a:r>
              <a:rPr lang="en-US" dirty="0"/>
              <a:t>C) </a:t>
            </a:r>
            <a:r>
              <a:rPr lang="sr-Cyrl-RS" dirty="0"/>
              <a:t>прикључити  други канал осцилоскопа</a:t>
            </a:r>
            <a:r>
              <a:rPr lang="en-US" dirty="0"/>
              <a:t>.</a:t>
            </a:r>
            <a:endParaRPr lang="sr-Cyrl-R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22B120-CD29-4C98-B5FE-387A53558502}"/>
              </a:ext>
            </a:extLst>
          </p:cNvPr>
          <p:cNvSpPr/>
          <p:nvPr/>
        </p:nvSpPr>
        <p:spPr>
          <a:xfrm>
            <a:off x="390247" y="3859973"/>
            <a:ext cx="11411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5.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Укључити генератор функција и подесити да напон од врха до врха у тачки А буде 0.5</a:t>
            </a:r>
            <a:r>
              <a:rPr lang="en-US" dirty="0"/>
              <a:t> V. </a:t>
            </a:r>
            <a:r>
              <a:rPr lang="sr-Cyrl-RS" dirty="0"/>
              <a:t> Са екрана осцилоскопа снимити таласни облик напона на улазу и излазу појачавача (слика 3).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8D05A4-D7F6-4A4E-97E1-33572EB1E2E1}"/>
              </a:ext>
            </a:extLst>
          </p:cNvPr>
          <p:cNvSpPr/>
          <p:nvPr/>
        </p:nvSpPr>
        <p:spPr>
          <a:xfrm>
            <a:off x="390390" y="569899"/>
            <a:ext cx="11411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  <a:r>
              <a:rPr lang="sr-Cyrl-R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Подесити да напон напајања појачавача односно напон </a:t>
            </a:r>
            <a:r>
              <a:rPr lang="sr-Cyrl-RS" dirty="0" err="1"/>
              <a:t>стабилисаног</a:t>
            </a:r>
            <a:r>
              <a:rPr lang="sr-Cyrl-RS" dirty="0"/>
              <a:t> извора буде 15 </a:t>
            </a:r>
            <a:r>
              <a:rPr lang="en-US" dirty="0"/>
              <a:t>V</a:t>
            </a:r>
            <a:r>
              <a:rPr lang="sr-Cyrl-R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3694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B6F720-61E4-415B-82DA-E263B53E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81BBC2-B1FD-4EA5-B405-03E8043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8B525-F784-4529-8766-6BBF9AF8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193ABD-4E7E-40C9-A6EB-C6DA8A9B1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793" y="813921"/>
            <a:ext cx="8112775" cy="56245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E49D1A-AF9C-47CA-BDBF-A074EE2FEEAF}"/>
              </a:ext>
            </a:extLst>
          </p:cNvPr>
          <p:cNvSpPr txBox="1"/>
          <p:nvPr/>
        </p:nvSpPr>
        <p:spPr>
          <a:xfrm>
            <a:off x="542562" y="316984"/>
            <a:ext cx="113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Кратко спојен реостат </a:t>
            </a:r>
            <a:r>
              <a:rPr lang="en-US" dirty="0"/>
              <a:t>P1 (R=0 </a:t>
            </a:r>
            <a:r>
              <a:rPr lang="en-US" dirty="0">
                <a:sym typeface="Symbol" panose="05050102010706020507" pitchFamily="18" charset="2"/>
              </a:rPr>
              <a:t>)</a:t>
            </a:r>
            <a:r>
              <a:rPr lang="sr-Cyrl-RS" dirty="0">
                <a:sym typeface="Symbol" panose="05050102010706020507" pitchFamily="18" charset="2"/>
              </a:rPr>
              <a:t>, са </a:t>
            </a:r>
            <a:r>
              <a:rPr lang="en-US" dirty="0">
                <a:sym typeface="Symbol" panose="05050102010706020507" pitchFamily="18" charset="2"/>
              </a:rPr>
              <a:t>P2 </a:t>
            </a:r>
            <a:r>
              <a:rPr lang="sr-Cyrl-RS" dirty="0">
                <a:sym typeface="Symbol" panose="05050102010706020507" pitchFamily="18" charset="2"/>
              </a:rPr>
              <a:t>подешен напон на излазу (тачка </a:t>
            </a:r>
            <a:r>
              <a:rPr lang="en-US" dirty="0">
                <a:sym typeface="Symbol" panose="05050102010706020507" pitchFamily="18" charset="2"/>
              </a:rPr>
              <a:t>C) </a:t>
            </a:r>
            <a:r>
              <a:rPr lang="sr-Cyrl-RS" dirty="0">
                <a:sym typeface="Symbol" panose="05050102010706020507" pitchFamily="18" charset="2"/>
              </a:rPr>
              <a:t>на половину напона напајања (</a:t>
            </a:r>
            <a:r>
              <a:rPr lang="en-US" dirty="0">
                <a:sym typeface="Symbol" panose="05050102010706020507" pitchFamily="18" charset="2"/>
              </a:rPr>
              <a:t>7.5 V)</a:t>
            </a:r>
            <a:r>
              <a:rPr lang="sr-Cyrl-RS" dirty="0">
                <a:sym typeface="Symbol" panose="05050102010706020507" pitchFamily="18" charset="2"/>
              </a:rPr>
              <a:t> </a:t>
            </a:r>
            <a:r>
              <a:rPr lang="sr-Cyrl-RS" dirty="0"/>
              <a:t>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E6272-61B3-47AB-9CCB-9732BCAE8C5B}"/>
              </a:ext>
            </a:extLst>
          </p:cNvPr>
          <p:cNvSpPr txBox="1"/>
          <p:nvPr/>
        </p:nvSpPr>
        <p:spPr>
          <a:xfrm>
            <a:off x="542562" y="813921"/>
            <a:ext cx="137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Слика </a:t>
            </a:r>
            <a:r>
              <a:rPr lang="en-US" dirty="0"/>
              <a:t>2</a:t>
            </a:r>
            <a:r>
              <a:rPr lang="sr-Cyrl-RS" dirty="0"/>
              <a:t>.</a:t>
            </a:r>
            <a:endParaRPr lang="en-US" dirty="0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8CAF4401-766F-4A5A-9675-0993542D9057}"/>
              </a:ext>
            </a:extLst>
          </p:cNvPr>
          <p:cNvSpPr/>
          <p:nvPr/>
        </p:nvSpPr>
        <p:spPr>
          <a:xfrm>
            <a:off x="7441456" y="2452116"/>
            <a:ext cx="390525" cy="1820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0397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D1C2D-22A5-4C76-AA64-082258D2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243E6-FECD-4AFC-9F2F-BB30E938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613A6-5416-4088-8FC5-6E4584212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260C10-91F4-48DE-B812-379FA418D1A7}"/>
              </a:ext>
            </a:extLst>
          </p:cNvPr>
          <p:cNvSpPr/>
          <p:nvPr/>
        </p:nvSpPr>
        <p:spPr>
          <a:xfrm>
            <a:off x="417611" y="136525"/>
            <a:ext cx="11660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Слика 3. Таласни облик сигнала на улазу и излазу појачавача </a:t>
            </a:r>
            <a:r>
              <a:rPr lang="en-US" dirty="0"/>
              <a:t>(</a:t>
            </a:r>
            <a:r>
              <a:rPr lang="sr-Cyrl-RS" dirty="0"/>
              <a:t>обрати пажњу на изобличења сигнала).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AF61AD-080A-4FF6-9A5D-10DF97123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689" y="518859"/>
            <a:ext cx="6971932" cy="583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8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00C25-A90F-41CA-AD89-2C51B3CD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5DF64-1D34-4892-A5FF-E3B81FA2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F7FD0-93F7-4A09-93ED-19EC525F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CC90FA-B2CC-4401-AC55-F44E03CF3AC1}"/>
              </a:ext>
            </a:extLst>
          </p:cNvPr>
          <p:cNvSpPr/>
          <p:nvPr/>
        </p:nvSpPr>
        <p:spPr>
          <a:xfrm>
            <a:off x="586354" y="513806"/>
            <a:ext cx="10469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</a:t>
            </a:r>
            <a:r>
              <a:rPr lang="sr-Cyrl-R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Искључити генератор функција и подесити реостатом </a:t>
            </a:r>
            <a:r>
              <a:rPr lang="en-US" dirty="0"/>
              <a:t>P1 </a:t>
            </a:r>
            <a:r>
              <a:rPr lang="sr-Cyrl-RS" dirty="0"/>
              <a:t>да мирна струја излазног степена буде 5 </a:t>
            </a:r>
            <a:r>
              <a:rPr lang="en-US" dirty="0"/>
              <a:t>mA</a:t>
            </a:r>
            <a:r>
              <a:rPr lang="sr-Cyrl-RS" dirty="0"/>
              <a:t> (слика 4)</a:t>
            </a:r>
            <a:r>
              <a:rPr lang="en-US" dirty="0"/>
              <a:t>.</a:t>
            </a:r>
            <a:endParaRPr lang="sr-Cyrl-R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47A12-325C-46F5-A4BD-331FD84C17C9}"/>
              </a:ext>
            </a:extLst>
          </p:cNvPr>
          <p:cNvSpPr/>
          <p:nvPr/>
        </p:nvSpPr>
        <p:spPr>
          <a:xfrm>
            <a:off x="578927" y="1437136"/>
            <a:ext cx="10584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7</a:t>
            </a:r>
            <a:r>
              <a:rPr lang="sr-Cyrl-R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Укључити генератор функција и поново снимити напоне на улазу и излазу појачавача (слика 5.).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31816-D1E5-44C7-A85D-0A2BD9F613F6}"/>
              </a:ext>
            </a:extLst>
          </p:cNvPr>
          <p:cNvSpPr/>
          <p:nvPr/>
        </p:nvSpPr>
        <p:spPr>
          <a:xfrm>
            <a:off x="578927" y="2409627"/>
            <a:ext cx="10584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</a:t>
            </a:r>
            <a:r>
              <a:rPr lang="sr-Cyrl-R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Мењати улазни напон од врха до врха према табели 1. и мерити струју кроз излазни степен (слика 6). Помоћу ове струје и напона напајања израчунати снагу потрошње излазног степена. Нацртати зависност снаге од улазног напона (слика 7).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6690150-2C24-4DEB-BA4C-AAE91A138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44303"/>
              </p:ext>
            </p:extLst>
          </p:nvPr>
        </p:nvGraphicFramePr>
        <p:xfrm>
          <a:off x="1292417" y="4370730"/>
          <a:ext cx="8440432" cy="11125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28432">
                  <a:extLst>
                    <a:ext uri="{9D8B030D-6E8A-4147-A177-3AD203B41FA5}">
                      <a16:colId xmlns:a16="http://schemas.microsoft.com/office/drawing/2014/main" val="329674182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7081404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70550248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672852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7163367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7276627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6603331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36226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U1pp(V)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  <a:endParaRPr lang="sr-Cyrl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61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Ic</a:t>
                      </a:r>
                      <a:r>
                        <a:rPr lang="en-US" dirty="0"/>
                        <a:t>(mA)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9.38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23.5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28.5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29.9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30.4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261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Pc(W)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9004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5F73AB1-F3EE-4F58-8130-E01588CBDDA0}"/>
              </a:ext>
            </a:extLst>
          </p:cNvPr>
          <p:cNvSpPr txBox="1"/>
          <p:nvPr/>
        </p:nvSpPr>
        <p:spPr>
          <a:xfrm>
            <a:off x="838200" y="3848208"/>
            <a:ext cx="108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Табела 1.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6C6336-2523-472C-B322-E4F3397B2344}"/>
              </a:ext>
            </a:extLst>
          </p:cNvPr>
          <p:cNvSpPr/>
          <p:nvPr/>
        </p:nvSpPr>
        <p:spPr>
          <a:xfrm>
            <a:off x="8500471" y="3848208"/>
            <a:ext cx="1138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Pc=V1*</a:t>
            </a:r>
            <a:r>
              <a:rPr lang="en-US" dirty="0" err="1"/>
              <a:t>Ic</a:t>
            </a:r>
            <a:r>
              <a:rPr lang="sr-Cyrl-R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906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D7D074-934E-4255-BD51-FFB5E0D5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05.05.2020.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5A5453-D58A-4B37-90D1-87A3CF284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3B2F6-DFF0-4901-9CB2-437C3D9C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D39F5F-C61B-4D98-BAFE-FB8C661DB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981" y="604837"/>
            <a:ext cx="8229175" cy="56483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4A1274C-84EB-43E9-AB58-96167CBC2DC5}"/>
              </a:ext>
            </a:extLst>
          </p:cNvPr>
          <p:cNvSpPr/>
          <p:nvPr/>
        </p:nvSpPr>
        <p:spPr>
          <a:xfrm>
            <a:off x="417611" y="136525"/>
            <a:ext cx="11660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Слика </a:t>
            </a:r>
            <a:r>
              <a:rPr lang="en-US" dirty="0"/>
              <a:t>4</a:t>
            </a:r>
            <a:r>
              <a:rPr lang="sr-Cyrl-RS" dirty="0"/>
              <a:t>. Подешавање мирне струје излазних транзистора на 5 </a:t>
            </a:r>
            <a:r>
              <a:rPr lang="en-US" dirty="0"/>
              <a:t>mA </a:t>
            </a:r>
            <a:r>
              <a:rPr lang="sr-Cyrl-RS" dirty="0"/>
              <a:t>(реостат </a:t>
            </a:r>
            <a:r>
              <a:rPr lang="en-US" dirty="0"/>
              <a:t>P1</a:t>
            </a:r>
            <a:r>
              <a:rPr lang="sr-Cyrl-RS" dirty="0"/>
              <a:t>).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753B4498-AC18-4A52-B3D2-0E6BE9AF3C87}"/>
              </a:ext>
            </a:extLst>
          </p:cNvPr>
          <p:cNvSpPr/>
          <p:nvPr/>
        </p:nvSpPr>
        <p:spPr>
          <a:xfrm>
            <a:off x="10384156" y="2647950"/>
            <a:ext cx="45719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7288D65F-E028-4488-A480-8156387912C2}"/>
              </a:ext>
            </a:extLst>
          </p:cNvPr>
          <p:cNvSpPr/>
          <p:nvPr/>
        </p:nvSpPr>
        <p:spPr>
          <a:xfrm>
            <a:off x="7458075" y="1394841"/>
            <a:ext cx="390525" cy="1820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6F199F-ABED-4913-B3D5-29108CEFC57E}"/>
              </a:ext>
            </a:extLst>
          </p:cNvPr>
          <p:cNvSpPr txBox="1"/>
          <p:nvPr/>
        </p:nvSpPr>
        <p:spPr>
          <a:xfrm>
            <a:off x="7553325" y="1104900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Ic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893225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576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Custom Design</vt:lpstr>
      <vt:lpstr>1_Office Theme</vt:lpstr>
      <vt:lpstr>Појачавач са комплементарним паром  транзистора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Стаи</dc:title>
  <dc:creator>Ivan Radosavljevic</dc:creator>
  <cp:lastModifiedBy>Ivan Radosavljevic</cp:lastModifiedBy>
  <cp:revision>132</cp:revision>
  <dcterms:created xsi:type="dcterms:W3CDTF">2020-04-05T09:45:46Z</dcterms:created>
  <dcterms:modified xsi:type="dcterms:W3CDTF">2020-05-05T11:57:32Z</dcterms:modified>
</cp:coreProperties>
</file>